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59"/>
  </p:notesMasterIdLst>
  <p:handoutMasterIdLst>
    <p:handoutMasterId r:id="rId60"/>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345" r:id="rId32"/>
    <p:sldId id="376" r:id="rId33"/>
    <p:sldId id="347" r:id="rId34"/>
    <p:sldId id="371" r:id="rId35"/>
    <p:sldId id="381" r:id="rId36"/>
    <p:sldId id="349" r:id="rId37"/>
    <p:sldId id="382" r:id="rId38"/>
    <p:sldId id="352" r:id="rId39"/>
    <p:sldId id="350" r:id="rId40"/>
    <p:sldId id="385" r:id="rId41"/>
    <p:sldId id="369" r:id="rId42"/>
    <p:sldId id="351" r:id="rId43"/>
    <p:sldId id="389" r:id="rId44"/>
    <p:sldId id="415" r:id="rId45"/>
    <p:sldId id="354" r:id="rId46"/>
    <p:sldId id="413" r:id="rId47"/>
    <p:sldId id="414" r:id="rId48"/>
    <p:sldId id="363" r:id="rId49"/>
    <p:sldId id="379" r:id="rId50"/>
    <p:sldId id="361" r:id="rId51"/>
    <p:sldId id="388" r:id="rId52"/>
    <p:sldId id="370" r:id="rId53"/>
    <p:sldId id="357" r:id="rId54"/>
    <p:sldId id="424" r:id="rId55"/>
    <p:sldId id="353" r:id="rId56"/>
    <p:sldId id="386" r:id="rId57"/>
    <p:sldId id="335"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519" autoAdjust="0"/>
  </p:normalViewPr>
  <p:slideViewPr>
    <p:cSldViewPr snapToGrid="0">
      <p:cViewPr varScale="1">
        <p:scale>
          <a:sx n="89" d="100"/>
          <a:sy n="89" d="100"/>
        </p:scale>
        <p:origin x="1362" y="7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7/1/2020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7/1/2020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In the United States, the Comstock Laws in effect from 1873-1957 had a widespread and lasting cultural impact, banning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solidFill>
                  <a:schemeClr val="tx1"/>
                </a:solidFill>
              </a:rPr>
              <a:t>The 1980s the Reagan Era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American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foreign aid,</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 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look at some </a:t>
            </a:r>
            <a:r>
              <a:rPr lang="en-CA" dirty="0"/>
              <a:t>statistics 101. First we’ll start with What is validity? And what is reliability?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 </a:t>
            </a:r>
            <a:r>
              <a:rPr lang="en-US" sz="1200" b="0" i="0" kern="1200" dirty="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dirty="0">
              <a:solidFill>
                <a:schemeClr val="tx1"/>
              </a:solidFill>
              <a:effectLst/>
              <a:latin typeface="+mn-lt"/>
              <a:ea typeface="+mn-ea"/>
              <a:cs typeface="+mn-cs"/>
            </a:endParaRPr>
          </a:p>
          <a:p>
            <a:r>
              <a:rPr lang="en-CA" dirty="0"/>
              <a:t>Reliability – consistency, we can do this test, run this system, predict this thing happening over and over again and we know it to be true; “have confidence in the results”</a:t>
            </a:r>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dirty="0">
                <a:latin typeface="Roboto" panose="02000000000000000000" pitchFamily="2" charset="0"/>
                <a:ea typeface="Roboto" panose="02000000000000000000" pitchFamily="2" charset="0"/>
              </a:rPr>
              <a:t>If our collection methods </a:t>
            </a:r>
            <a:r>
              <a:rPr lang="en-CA" sz="1200" b="1" dirty="0">
                <a:latin typeface="Roboto" panose="02000000000000000000" pitchFamily="2" charset="0"/>
                <a:ea typeface="Roboto" panose="02000000000000000000" pitchFamily="2" charset="0"/>
              </a:rPr>
              <a:t>lack credibility</a:t>
            </a:r>
            <a:r>
              <a:rPr lang="en-CA" sz="1200" dirty="0">
                <a:latin typeface="Roboto" panose="02000000000000000000" pitchFamily="2" charset="0"/>
                <a:ea typeface="Roboto" panose="02000000000000000000" pitchFamily="2" charset="0"/>
              </a:rPr>
              <a:t>, </a:t>
            </a:r>
          </a:p>
          <a:p>
            <a:r>
              <a:rPr lang="en-CA" sz="1200" dirty="0">
                <a:latin typeface="Roboto" panose="02000000000000000000" pitchFamily="2" charset="0"/>
                <a:ea typeface="Roboto" panose="02000000000000000000" pitchFamily="2" charset="0"/>
              </a:rPr>
              <a:t>or our analysis </a:t>
            </a:r>
            <a:r>
              <a:rPr lang="en-CA" sz="1200" b="1" dirty="0">
                <a:latin typeface="Roboto" panose="02000000000000000000" pitchFamily="2" charset="0"/>
                <a:ea typeface="Roboto" panose="02000000000000000000" pitchFamily="2" charset="0"/>
              </a:rPr>
              <a:t>fails to see variables</a:t>
            </a:r>
            <a:r>
              <a:rPr lang="en-CA" sz="1200" dirty="0">
                <a:latin typeface="Roboto" panose="02000000000000000000" pitchFamily="2" charset="0"/>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panose="02000000000000000000" pitchFamily="2" charset="0"/>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a:t>
            </a:r>
            <a:r>
              <a:rPr lang="en-US" b="1"/>
              <a:t>to 4 </a:t>
            </a:r>
            <a:r>
              <a:rPr lang="en-US" b="1" dirty="0"/>
              <a:t>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r>
              <a:rPr lang="en-US" sz="1200" b="0" i="0" kern="1200" dirty="0">
                <a:solidFill>
                  <a:schemeClr val="tx1"/>
                </a:solidFill>
                <a:effectLst/>
                <a:latin typeface="+mn-lt"/>
                <a:ea typeface="+mn-ea"/>
                <a:cs typeface="+mn-cs"/>
              </a:rPr>
              <a:t>&lt;click&gt;</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&lt;click&gt;</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This is a quote from an NIH study.</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Failure to provide that transparency begs accusations of a </a:t>
            </a:r>
            <a:r>
              <a:rPr lang="en-US" sz="1200" b="1" dirty="0"/>
              <a:t>biased interpretation</a:t>
            </a:r>
            <a:r>
              <a:rPr lang="en-US" sz="1200" dirty="0"/>
              <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American retailer Target’s direct mail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By the way, CA worked exclusively for Republicans in the U.S. and for the pro-Brexit powers in the U.K.</a:t>
            </a:r>
            <a:r>
              <a:rPr lang="en-US" sz="1200" baseline="30000" dirty="0"/>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r>
              <a:rPr lang="en-US" dirty="0"/>
              <a:t>Wylie, who at the time he was developing CA’s data processes, he did not believe the collection and analysis of CA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Analysts must be aware of consent mechanisms, both how they were collected, and more logistically, how this data on consent can be incorporated into future analysis.</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debilitating genetic disorder that is predominant in African Americans.  “Those carrying the gene mutation were denied jobs-even though many of them were healthy and would never develop the disease.”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the same reason, here in the middle of a pandemic, U.S. federal disability law doesn’t allow employers to require and collect blood tests for COVID19 antibodies before employees return to work, but does allow for a COVID-19 test in the form of a nasal swab, to test for an active infection.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a:p>
            <a:endParaRPr lang="en-CA" dirty="0"/>
          </a:p>
          <a:p>
            <a:r>
              <a:rPr lang="en-CA" dirty="0"/>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dirty="0"/>
          </a:p>
          <a:p>
            <a:r>
              <a:rPr lang="en-CA" dirty="0"/>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a:t>
            </a:r>
            <a:r>
              <a:rPr lang="en-US" sz="1200" dirty="0" err="1"/>
              <a:t>Weblining</a:t>
            </a:r>
            <a:r>
              <a:rPr lang="en-US" sz="1200" dirty="0"/>
              <a:t>”,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existing </a:t>
            </a:r>
            <a:r>
              <a:rPr lang="en-CA" b="1" dirty="0"/>
              <a:t>Disparate Impact. </a:t>
            </a:r>
            <a:r>
              <a:rPr lang="en-CA" b="0" dirty="0"/>
              <a:t>We mentioned this earlier with the Apple Card algorithm having a disparate impact on women.</a:t>
            </a:r>
          </a:p>
          <a:p>
            <a:endParaRPr lang="en-CA" dirty="0"/>
          </a:p>
          <a:p>
            <a:r>
              <a:rPr lang="en-CA" dirty="0"/>
              <a:t>Most systems (selection systems especially) are built to intend to discriminate meaning they create distinctions among people. </a:t>
            </a:r>
          </a:p>
          <a:p>
            <a:br>
              <a:rPr lang="en-CA" dirty="0"/>
            </a:br>
            <a:r>
              <a:rPr lang="en-CA" dirty="0"/>
              <a:t>There’s various laws about discrimination, most notably around employment, housing, public accommodation…</a:t>
            </a:r>
            <a:br>
              <a:rPr lang="en-CA" dirty="0"/>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a racial dot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 in my home town of Baton Rouge, Louisiana in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in Baton Rouge, Louisiana,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Where might ignorance of housing, development, or immigration in your hometown become an ethical problem?</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a wealthier racial majority …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t>&lt;read slide first&gt;</a:t>
            </a:r>
          </a:p>
          <a:p>
            <a:r>
              <a:rPr lang="en-US" sz="1200" dirty="0"/>
              <a:t>“The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a:t>
            </a:r>
            <a:r>
              <a:rPr lang="en-US" dirty="0" err="1"/>
              <a:t>Weblining</a:t>
            </a:r>
            <a:r>
              <a:rPr lang="en-US" dirty="0"/>
              <a:t>” or “Digital Redlining” is the segmentation of consumer data based on income. This may result in disparate exposure to online ads and services, like in childcare, housing, or health care.</a:t>
            </a:r>
          </a:p>
          <a:p>
            <a:endParaRPr lang="en-US" dirty="0"/>
          </a:p>
          <a:p>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sorting” is the </a:t>
            </a:r>
            <a:r>
              <a:rPr lang="en-US" sz="1200" dirty="0"/>
              <a:t>coding and classifying of aggregate data, and </a:t>
            </a:r>
            <a:r>
              <a:rPr lang="en-US" dirty="0"/>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is a study that found discrimination in Google’s Online Ad Delivery. </a:t>
            </a:r>
            <a:r>
              <a:rPr lang="en-US" sz="1200" dirty="0"/>
              <a:t>Google Ads featuring the headline “Have you ever been arrested?” were sent more frequently to racially black sounding names than white sounding names.</a:t>
            </a:r>
            <a:endParaRPr lang="en-US" sz="1200" baseline="30000" dirty="0"/>
          </a:p>
        </p:txBody>
      </p:sp>
      <p:sp>
        <p:nvSpPr>
          <p:cNvPr id="4" name="Slide Number Placeholder 3"/>
          <p:cNvSpPr>
            <a:spLocks noGrp="1"/>
          </p:cNvSpPr>
          <p:nvPr>
            <p:ph type="sldNum" sz="quarter" idx="5"/>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CA" dirty="0"/>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&lt;animation&gt;</a:t>
            </a:r>
          </a:p>
          <a:p>
            <a:r>
              <a:rPr lang="en-US" sz="1200" dirty="0"/>
              <a:t>Eventually, the state legislature cut benefits after a lengthy court battle – the algorithm won. </a:t>
            </a:r>
            <a:r>
              <a:rPr lang="en-CA" dirty="0"/>
              <a:t>This is a cautionary tale speaks to the lack of due process and oversight, sometimes inherent to an “algorithm’s decision”.</a:t>
            </a:r>
            <a:r>
              <a:rPr lang="en-CA" baseline="30000" dirty="0"/>
              <a:t>4</a:t>
            </a:r>
          </a:p>
          <a:p>
            <a:r>
              <a:rPr lang="en-CA" dirty="0"/>
              <a:t>If transparency and mitigating bias are our goals, then we must review the outcomes.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p>
          <a:p>
            <a:r>
              <a:rPr lang="en-CA" dirty="0"/>
              <a:t>&lt;next&gt;</a:t>
            </a:r>
          </a:p>
          <a:p>
            <a:r>
              <a:rPr lang="en-US" sz="1200" dirty="0"/>
              <a:t>As a result, the faces of one of the researchers was not even detected, and the </a:t>
            </a:r>
            <a:r>
              <a:rPr lang="en-US" sz="1200" b="1" dirty="0"/>
              <a:t>task of identifying the genders </a:t>
            </a:r>
            <a:r>
              <a:rPr lang="en-US" sz="1200" dirty="0"/>
              <a:t>of African and European parliament members showed </a:t>
            </a:r>
            <a:r>
              <a:rPr lang="en-US" sz="1200" b="1" dirty="0"/>
              <a:t>a 1/3 failure rate for a 50/50 task</a:t>
            </a:r>
            <a:r>
              <a:rPr lang="en-US" sz="1200" dirty="0"/>
              <a:t>.</a:t>
            </a:r>
          </a:p>
          <a:p>
            <a:r>
              <a:rPr lang="en-US" sz="1200" dirty="0"/>
              <a:t>&lt;</a:t>
            </a:r>
            <a:r>
              <a:rPr lang="en-CA" dirty="0"/>
              <a:t>next&gt;</a:t>
            </a:r>
          </a:p>
          <a:p>
            <a:r>
              <a:rPr lang="en-US" sz="1200" dirty="0"/>
              <a:t>An FBI co-authored study indicates that facial recognition software is less accurate on darker skin.</a:t>
            </a:r>
          </a:p>
          <a:p>
            <a:r>
              <a:rPr lang="en-US" sz="1200" dirty="0"/>
              <a:t>Similarly, personal voice assistants struggle with black voices, because speech recognition algorithms disproportionately misunderstood black speakers, for the same reasons – poorly sampled source data. </a:t>
            </a:r>
            <a:r>
              <a:rPr lang="en-US" sz="1200" baseline="30000" dirty="0"/>
              <a:t>4</a:t>
            </a:r>
          </a:p>
          <a:p>
            <a:endParaRPr lang="en-CA" dirty="0"/>
          </a:p>
          <a:p>
            <a:r>
              <a:rPr lang="en-CA" dirty="0"/>
              <a:t>So when this type of facial recognition is used in law enforcement, and is less accurate on darker-skinned citizens, the potential, no, inevitability for a civil rights disaster is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January 2020 a black man, Robert Williams, was arrested on his front Lawn in a suburb of Detroit after police used his state driver’s license photo, and matching it to grainy surveillance camera footage.</a:t>
            </a:r>
            <a:r>
              <a:rPr lang="en-US" sz="1200" baseline="30000" dirty="0"/>
              <a:t>3 </a:t>
            </a:r>
            <a:r>
              <a:rPr lang="en-US" dirty="0"/>
              <a:t>He was innocent. In the lawsuit and media storm surrounding Robert Williams, the Detroit Chief of Police admitted that 96% of the time, the facial recognition software would misidentify suspects.</a:t>
            </a:r>
            <a:r>
              <a:rPr lang="en-US" sz="1200" baseline="30000" dirty="0"/>
              <a:t> 5</a:t>
            </a:r>
            <a:endParaRPr lang="en-US" sz="120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r>
              <a:rPr lang="en-US" dirty="0"/>
              <a:t>When we presented this topic in May 2020 at the </a:t>
            </a:r>
            <a:r>
              <a:rPr lang="en-US" dirty="0" err="1"/>
              <a:t>DataWeekender</a:t>
            </a:r>
            <a:r>
              <a:rPr lang="en-US" dirty="0"/>
              <a:t> Europe virtual conference, we were asked somewhat incredulously if we were in favor of regulation.</a:t>
            </a:r>
          </a:p>
          <a:p>
            <a:endParaRPr lang="en-US" dirty="0"/>
          </a:p>
          <a:p>
            <a:r>
              <a:rPr lang="en-US" dirty="0"/>
              <a:t>Frankly, yes. </a:t>
            </a:r>
          </a:p>
          <a:p>
            <a:endParaRPr lang="en-US" dirty="0"/>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a:t>
            </a:r>
            <a:r>
              <a:rPr lang="en-US" baseline="30000" dirty="0"/>
              <a:t>1</a:t>
            </a:r>
            <a:r>
              <a:rPr lang="en-US" dirty="0"/>
              <a:t>, to the Boeing 737 MAX</a:t>
            </a:r>
            <a:r>
              <a:rPr lang="en-US" baseline="30000" dirty="0"/>
              <a:t>2</a:t>
            </a:r>
            <a:r>
              <a:rPr lang="en-US" dirty="0"/>
              <a:t>, perhaps we as data analysts specifically, and software developers generally, we do need some regulation, or at least, ethical commitments to practice.</a:t>
            </a:r>
          </a:p>
          <a:p>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r>
              <a:rPr lang="en-US" sz="1200" b="0" i="0" kern="1200" dirty="0">
                <a:solidFill>
                  <a:schemeClr val="tx1"/>
                </a:solidFill>
                <a:effectLst/>
                <a:latin typeface="+mn-lt"/>
                <a:ea typeface="+mn-ea"/>
                <a:cs typeface="+mn-cs"/>
              </a:rPr>
              <a:t>&lt;next, read slide&gt;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endParaRPr lang="en-US" dirty="0"/>
          </a:p>
          <a:p>
            <a:r>
              <a:rPr lang="en-US" dirty="0"/>
              <a:t>Here’s an example of bias… This is from Google Translate.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reverse the translation, and the gendered language is reversed, and gender norms are enforced.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Biases are “live on display” in the wild. Try it yourself with a number of languages, this works for Hungarian and Turkish to English.</a:t>
            </a:r>
          </a:p>
          <a:p>
            <a:endParaRPr lang="en-US" dirty="0"/>
          </a:p>
          <a:p>
            <a:r>
              <a:rPr lang="en-US" dirty="0"/>
              <a:t>This is only helping to further society’s implicit biases, in this case, on gender norms in professions.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a:t>
            </a:r>
          </a:p>
          <a:p>
            <a:endParaRPr lang="en-CA" dirty="0"/>
          </a:p>
          <a:p>
            <a:r>
              <a:rPr lang="en-CA" dirty="0"/>
              <a:t>&lt;read notes&gt; </a:t>
            </a:r>
            <a:br>
              <a:rPr lang="en-CA" dirty="0"/>
            </a:br>
            <a:br>
              <a:rPr lang="en-CA" dirty="0"/>
            </a:br>
            <a:r>
              <a:rPr lang="en-US" dirty="0"/>
              <a:t>Without awareness of historical bias in source data, you </a:t>
            </a:r>
            <a:r>
              <a:rPr lang="en-US" b="1" dirty="0"/>
              <a:t>will </a:t>
            </a:r>
            <a:r>
              <a:rPr lang="en-US" dirty="0"/>
              <a:t>present unethical findings - at best.</a:t>
            </a:r>
          </a:p>
          <a:p>
            <a:endParaRPr lang="en-US" dirty="0"/>
          </a:p>
          <a:p>
            <a:r>
              <a:rPr lang="en-US" dirty="0"/>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Roboto" panose="02000000000000000000" pitchFamily="2" charset="0"/>
                <a:ea typeface="Roboto" panose="02000000000000000000" pitchFamily="2" charset="0"/>
              </a:rPr>
              <a:t>Let’s look at some more examples of that…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and unmonitored steroid use era in baseball</a:t>
            </a:r>
            <a:r>
              <a:rPr lang="en-CA"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OK, that was a soft ball, let’s dive into a more difficult subject.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dirty="0">
                <a:latin typeface="Roboto" panose="02000000000000000000"/>
              </a:rPr>
              <a:t>Christine Assaf, People Solutions Consultant</a:t>
            </a:r>
          </a:p>
          <a:p>
            <a:pPr lvl="0"/>
            <a:r>
              <a:rPr lang="en-US" dirty="0">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5"/>
            </a:endParaRPr>
          </a:p>
          <a:p>
            <a:pPr marL="0" indent="0">
              <a:buNone/>
            </a:pPr>
            <a:endParaRPr lang="en-US" sz="800" dirty="0">
              <a:hlinkClick r:id="rId5"/>
            </a:endParaRPr>
          </a:p>
          <a:p>
            <a:pPr marL="0" indent="0">
              <a:buNone/>
            </a:pPr>
            <a:r>
              <a:rPr lang="en-US" sz="800" dirty="0">
                <a:hlinkClick r:id="rId5"/>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dirty="0">
                <a:hlinkClick r:id="rId4"/>
              </a:rPr>
              <a:t>https://significantlystatistical.wordpress.com/2014/12/12/confounders-mediators-moderators-and-covariates/</a:t>
            </a:r>
            <a:endParaRPr lang="en-US" sz="800" dirty="0"/>
          </a:p>
          <a:p>
            <a:r>
              <a:rPr lang="en-US" sz="800" dirty="0">
                <a:hlinkClick r:id="rId5"/>
              </a:rPr>
              <a:t>https://bmjopen.bmj.com/content/4/4/e004514</a:t>
            </a:r>
            <a:endParaRPr lang="en-US" sz="800" dirty="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SQL Server MCSE, 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dirty="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dirty="0"/>
              <a:t>Unethical collection: Gathered data on 87+ million users without their consent. </a:t>
            </a:r>
          </a:p>
          <a:p>
            <a:pPr marL="457200" indent="-457200">
              <a:lnSpc>
                <a:spcPct val="100000"/>
              </a:lnSpc>
              <a:buFont typeface="Arial" panose="020B0604020202020204" pitchFamily="34" charset="0"/>
              <a:buChar char="•"/>
            </a:pPr>
            <a:r>
              <a:rPr lang="en-US" sz="2800" dirty="0"/>
              <a:t>Unethical use: Hired by the 2016 Ted Cruz campaign, then the 2016 Trump Campaign.</a:t>
            </a:r>
          </a:p>
          <a:p>
            <a:pPr marL="457200" indent="-457200">
              <a:lnSpc>
                <a:spcPct val="100000"/>
              </a:lnSpc>
              <a:buFont typeface="Arial" panose="020B0604020202020204" pitchFamily="34" charset="0"/>
              <a:buChar char="•"/>
            </a:pPr>
            <a:r>
              <a:rPr lang="en-US" sz="2800" dirty="0"/>
              <a:t>CA later shared data with Russian proxies for “</a:t>
            </a:r>
            <a:r>
              <a:rPr lang="en-US" sz="2800" dirty="0" err="1"/>
              <a:t>rumour</a:t>
            </a:r>
            <a:r>
              <a:rPr lang="en-US" sz="2800" dirty="0"/>
              <a:t> campaigns” and “attitudinal inoculation”</a:t>
            </a:r>
            <a:r>
              <a:rPr lang="en-US" sz="2800" baseline="30000" dirty="0"/>
              <a:t>1</a:t>
            </a:r>
            <a:r>
              <a:rPr lang="en-US" sz="2800" dirty="0"/>
              <a:t>, and “</a:t>
            </a:r>
            <a:r>
              <a:rPr lang="en-CA" sz="2800" dirty="0"/>
              <a:t>psychological warfare.”</a:t>
            </a:r>
            <a:r>
              <a:rPr lang="en-US" sz="2800" baseline="30000" dirty="0"/>
              <a:t>2</a:t>
            </a:r>
            <a:endParaRPr lang="en-US" sz="2600" dirty="0"/>
          </a:p>
          <a:p>
            <a:pPr>
              <a:lnSpc>
                <a:spcPct val="100000"/>
              </a:lnSpc>
            </a:pPr>
            <a:r>
              <a:rPr lang="en-US" sz="800" dirty="0"/>
              <a:t>1 </a:t>
            </a:r>
            <a:r>
              <a:rPr lang="en-US" sz="800" dirty="0">
                <a:hlinkClick r:id="rId3"/>
              </a:rPr>
              <a:t>https://www.youtube.com/watch?v=Zy16v0oIo3s</a:t>
            </a:r>
            <a:br>
              <a:rPr lang="en-US" sz="800" dirty="0"/>
            </a:br>
            <a:r>
              <a:rPr lang="en-US" sz="800" dirty="0"/>
              <a:t>2 </a:t>
            </a:r>
            <a:r>
              <a:rPr lang="en-US" sz="800" dirty="0">
                <a:hlinkClick r:id="rId4"/>
              </a:rPr>
              <a:t>https://www.npr.org/2018/05/16/611412562/whistleblower-cambridge-analytica-aimed-to-trigger-paranoia-and-racial-biases</a:t>
            </a:r>
            <a:br>
              <a:rPr lang="en-US" sz="800" dirty="0"/>
            </a:br>
            <a:r>
              <a:rPr lang="en-US" sz="800" dirty="0"/>
              <a:t>3 </a:t>
            </a:r>
            <a:r>
              <a:rPr lang="en-US" sz="800" dirty="0">
                <a:hlinkClick r:id="rId5"/>
              </a:rPr>
              <a:t>https://www.vox.com/policy-and-politics/2018/3/23/17151916/facebook-cambridge-analytica-trump-diagram</a:t>
            </a:r>
            <a:br>
              <a:rPr lang="en-US" sz="800" dirty="0"/>
            </a:br>
            <a:r>
              <a:rPr lang="en-US" sz="800" dirty="0"/>
              <a:t>4 </a:t>
            </a:r>
            <a:r>
              <a:rPr lang="en-US" sz="800" dirty="0">
                <a:hlinkClick r:id="rId6"/>
              </a:rPr>
              <a:t>https://www.vox.com/policy-and-politics/2017/10/16/15657512/cambridge-analytica-facebook-alexander-nix-christopher-wylie</a:t>
            </a:r>
            <a:br>
              <a:rPr lang="en-US" sz="800" dirty="0"/>
            </a:br>
            <a:endParaRPr lang="en-US" sz="800" dirty="0"/>
          </a:p>
          <a:p>
            <a:pPr marL="457200" indent="-457200">
              <a:lnSpc>
                <a:spcPct val="100000"/>
              </a:lnSpc>
              <a:buFont typeface="Arial" panose="020B0604020202020204" pitchFamily="34" charset="0"/>
              <a:buChar char="•"/>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dirty="0"/>
              <a:t>Where is it recorded that users signed off on the privacy policy?</a:t>
            </a:r>
          </a:p>
          <a:p>
            <a:r>
              <a:rPr lang="en-US" sz="2800" dirty="0"/>
              <a:t>Where is it recorded that participants asked to be contacted in the future, or on a “do not call” list?</a:t>
            </a:r>
          </a:p>
          <a:p>
            <a:r>
              <a:rPr lang="en-US" sz="2800" dirty="0"/>
              <a:t>Are we transparent about our use or</a:t>
            </a:r>
            <a:r>
              <a:rPr lang="en-US" sz="2800" b="1" dirty="0"/>
              <a:t> </a:t>
            </a:r>
            <a:br>
              <a:rPr lang="en-US" sz="2800" b="1" dirty="0"/>
            </a:br>
            <a:r>
              <a:rPr lang="en-US" sz="2800" b="1" dirty="0"/>
              <a:t>potential re-use </a:t>
            </a:r>
            <a:r>
              <a:rPr lang="en-US" sz="2800" dirty="0"/>
              <a:t>of the data? </a:t>
            </a:r>
          </a:p>
          <a:p>
            <a:r>
              <a:rPr lang="en-US" sz="2800" dirty="0"/>
              <a:t>Does our approach rely on consumers being gullible, or tricking consumers?</a:t>
            </a:r>
            <a:endParaRPr lang="en-CA"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dirty="0"/>
              <a:t>“Control creep" refers to data that has been generated with a particular purpose in mind, but which is </a:t>
            </a:r>
            <a:r>
              <a:rPr lang="en-US" sz="2800" b="1" dirty="0"/>
              <a:t>repurposed.</a:t>
            </a:r>
            <a:br>
              <a:rPr lang="en-US" sz="2800" b="1" dirty="0"/>
            </a:br>
            <a:endParaRPr lang="en-US" sz="2800" dirty="0"/>
          </a:p>
          <a:p>
            <a:r>
              <a:rPr lang="en-US" sz="2800" dirty="0"/>
              <a:t>For example, harvesting consumer data for research purposes, then selling the data, or, using genetic data for employment.</a:t>
            </a:r>
            <a:br>
              <a:rPr lang="en-US" sz="2800" dirty="0"/>
            </a:br>
            <a:endParaRPr lang="en-US" sz="2800" dirty="0"/>
          </a:p>
          <a:p>
            <a:r>
              <a:rPr lang="en-US" sz="800" baseline="30000" dirty="0"/>
              <a:t>1 </a:t>
            </a:r>
            <a:r>
              <a:rPr lang="en-US" sz="800" dirty="0">
                <a:hlinkClick r:id="rId3"/>
              </a:rPr>
              <a:t>https://www.genome.gov/10001732/genetic-information-and-the-workplace-report</a:t>
            </a:r>
            <a:endParaRPr lang="en-US" sz="800" dirty="0"/>
          </a:p>
          <a:p>
            <a:endParaRPr lang="en-US" sz="2800" dirty="0"/>
          </a:p>
          <a:p>
            <a:pPr marL="457200"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dirty="0"/>
              <a:t>Analytical models or predictive models must either </a:t>
            </a:r>
            <a:r>
              <a:rPr lang="en-US" sz="3200" b="1" dirty="0"/>
              <a:t>account for and be aware of past trends, or become guilty </a:t>
            </a:r>
            <a:r>
              <a:rPr lang="en-US" sz="3200" dirty="0"/>
              <a:t>of continuing and institutionalizing past trends. </a:t>
            </a:r>
          </a:p>
          <a:p>
            <a:r>
              <a:rPr lang="en-US" sz="3200" dirty="0"/>
              <a:t>Your data analysis must expose and control for disparate impact, or contribute to it.</a:t>
            </a:r>
          </a:p>
          <a:p>
            <a:r>
              <a:rPr lang="en-US" sz="800" baseline="30000" dirty="0"/>
              <a:t>1 </a:t>
            </a:r>
            <a:r>
              <a:rPr lang="en-US" sz="800" dirty="0">
                <a:hlinkClick r:id="rId3"/>
              </a:rPr>
              <a:t>https://www.nytimes.com/roomfordebate/2015/04/27/can-discrimination-exist-without-clear-intent/unintentional-discrimination-is-as-harmful-as-real-bias</a:t>
            </a:r>
            <a:endParaRPr lang="en-US" sz="800" dirty="0"/>
          </a:p>
          <a:p>
            <a:endParaRPr lang="en-US" sz="32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CA" sz="2800" dirty="0">
                <a:solidFill>
                  <a:srgbClr val="000000"/>
                </a:solidFill>
              </a:rPr>
              <a:t>Outlawed by the </a:t>
            </a:r>
            <a:br>
              <a:rPr lang="en-CA" sz="2800" dirty="0">
                <a:solidFill>
                  <a:srgbClr val="000000"/>
                </a:solidFill>
              </a:rPr>
            </a:br>
            <a:r>
              <a:rPr lang="en-US" sz="2800" dirty="0">
                <a:solidFill>
                  <a:srgbClr val="000000"/>
                </a:solidFill>
              </a:rPr>
              <a:t>Fair Housing Act of 1968, </a:t>
            </a:r>
            <a:br>
              <a:rPr lang="en-US" sz="2800" dirty="0">
                <a:solidFill>
                  <a:srgbClr val="000000"/>
                </a:solidFill>
              </a:rPr>
            </a:br>
            <a:r>
              <a:rPr lang="en-US" sz="2800" dirty="0">
                <a:solidFill>
                  <a:srgbClr val="000000"/>
                </a:solidFill>
              </a:rPr>
              <a:t>and by the Equal Credit Opportunity Act of 1974.</a:t>
            </a:r>
          </a:p>
          <a:p>
            <a:pPr lvl="0">
              <a:buClr>
                <a:srgbClr val="33C0CD"/>
              </a:buClr>
            </a:pPr>
            <a:r>
              <a:rPr lang="en-US" sz="2800" dirty="0">
                <a:solidFill>
                  <a:srgbClr val="000000"/>
                </a:solidFill>
              </a:rPr>
              <a:t>1977: Community Reinvestment Act requires banks to meet the lending needs of </a:t>
            </a:r>
            <a:br>
              <a:rPr lang="en-US" sz="2800" dirty="0">
                <a:solidFill>
                  <a:srgbClr val="000000"/>
                </a:solidFill>
              </a:rPr>
            </a:br>
            <a:r>
              <a:rPr lang="en-US" sz="2800" dirty="0">
                <a:solidFill>
                  <a:srgbClr val="000000"/>
                </a:solidFill>
              </a:rPr>
              <a:t>low income neighborhoods.</a:t>
            </a: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dirty="0"/>
              <a:t>1934-68: Federal Housing </a:t>
            </a:r>
            <a:br>
              <a:rPr lang="en-US" sz="2800" dirty="0"/>
            </a:br>
            <a:r>
              <a:rPr lang="en-US" sz="2800" dirty="0"/>
              <a:t>Authority (FHA) Redlining.</a:t>
            </a:r>
          </a:p>
          <a:p>
            <a:r>
              <a:rPr lang="en-CA" sz="2800" dirty="0"/>
              <a:t>Outlawed by the </a:t>
            </a:r>
            <a:br>
              <a:rPr lang="en-CA" sz="2800" dirty="0"/>
            </a:br>
            <a:r>
              <a:rPr lang="en-US" sz="2800" dirty="0"/>
              <a:t>Fair Housing Act of 1968, </a:t>
            </a:r>
            <a:br>
              <a:rPr lang="en-US" sz="2800" dirty="0"/>
            </a:br>
            <a:r>
              <a:rPr lang="en-US" sz="2800" dirty="0"/>
              <a:t>and by the Equal Credit Opportunity Act of 1974.</a:t>
            </a:r>
          </a:p>
          <a:p>
            <a:r>
              <a:rPr lang="en-US" sz="2800" dirty="0"/>
              <a:t>1977: Community Reinvestment Act requires banks to meet the lending needs of </a:t>
            </a:r>
            <a:br>
              <a:rPr lang="en-US" sz="2800" dirty="0"/>
            </a:br>
            <a:r>
              <a:rPr lang="en-US" sz="2800" dirty="0"/>
              <a:t>low income neighborhoods.</a:t>
            </a:r>
          </a:p>
          <a:p>
            <a:r>
              <a:rPr lang="en-US" sz="700" dirty="0"/>
              <a:t>1 Image: University of Richmond digital scholarship lab Retrieved from: </a:t>
            </a:r>
            <a:r>
              <a:rPr lang="en-US" sz="700" dirty="0">
                <a:hlinkClick r:id="rId3"/>
              </a:rPr>
              <a:t>https://www.revealnews.org/article/for-people-of-color-banks-are-shutting-the-door-to-homeownership/</a:t>
            </a:r>
            <a:endParaRPr lang="en-US" sz="700" dirty="0"/>
          </a:p>
          <a:p>
            <a:r>
              <a:rPr lang="en-US" sz="700" dirty="0"/>
              <a:t>2 </a:t>
            </a:r>
            <a:r>
              <a:rPr lang="en-US" sz="700" dirty="0">
                <a:hlinkClick r:id="rId3"/>
              </a:rPr>
              <a:t>https://www.revealnews.org/article/for-people-of-color-banks-are-shutting-the-door-to-homeownership/</a:t>
            </a:r>
            <a:br>
              <a:rPr lang="en-US" sz="700" dirty="0"/>
            </a:br>
            <a:r>
              <a:rPr lang="en-US" sz="700" dirty="0"/>
              <a:t>3 </a:t>
            </a:r>
            <a:r>
              <a:rPr lang="en-US" sz="700" dirty="0">
                <a:hlinkClick r:id="rId4"/>
              </a:rPr>
              <a:t>https://www.washingtonpost.com/news/wonk/wp/2018/03/28/redlining-was-banned-50-years-ago-its-still-hurting-minorities-today/</a:t>
            </a:r>
            <a:endParaRPr lang="en-US" sz="700" dirty="0"/>
          </a:p>
          <a:p>
            <a:endParaRPr lang="en-US" sz="7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and avoid penalties.</a:t>
            </a:r>
            <a:r>
              <a:rPr lang="en-US" sz="2800" baseline="30000" dirty="0"/>
              <a:t>1,2</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dirty="0"/>
              <a:t>Collecting data, segmenting based on income, resulting in disparate offers, exposure.</a:t>
            </a:r>
          </a:p>
          <a:p>
            <a:r>
              <a:rPr lang="en-US" sz="2800" dirty="0"/>
              <a:t>“Social sorting” affects and inﬂuences both the choices and opportunities of proﬁled individuals.</a:t>
            </a:r>
            <a:r>
              <a:rPr lang="en-US" sz="2800" baseline="30000" dirty="0"/>
              <a:t>1</a:t>
            </a:r>
          </a:p>
          <a:p>
            <a:pPr lvl="1"/>
            <a:r>
              <a:rPr lang="en-US" sz="3000" dirty="0"/>
              <a:t>Facebook allowed housing ads to target based on religion, race, sex, disability, more.</a:t>
            </a:r>
            <a:r>
              <a:rPr lang="en-US" sz="3000" baseline="30000" dirty="0"/>
              <a:t>2</a:t>
            </a:r>
          </a:p>
          <a:p>
            <a:r>
              <a:rPr lang="en-US" sz="2800" dirty="0"/>
              <a:t>A 2013 Harvard study found racial discrimination in Google’s Online Ad Delivery.</a:t>
            </a:r>
            <a:r>
              <a:rPr lang="en-US" sz="2800" baseline="30000" dirty="0"/>
              <a:t>3</a:t>
            </a:r>
          </a:p>
          <a:p>
            <a:r>
              <a:rPr lang="en-US" sz="800" baseline="30000" dirty="0"/>
              <a:t>1 </a:t>
            </a:r>
            <a:r>
              <a:rPr lang="en-US" sz="800" dirty="0">
                <a:hlinkClick r:id="rId3"/>
              </a:rPr>
              <a:t>https://www.researchgate.net/publication/266910451_The_Good_the_Bad_and_the_Ugly_Applying_Rawlsian_Ethics_In_Data_Mining_Marketing </a:t>
            </a:r>
            <a:endParaRPr lang="en-US" sz="800" dirty="0"/>
          </a:p>
          <a:p>
            <a:r>
              <a:rPr lang="en-US" sz="800" baseline="30000" dirty="0"/>
              <a:t>2</a:t>
            </a:r>
            <a:r>
              <a:rPr lang="en-US" sz="800" dirty="0"/>
              <a:t> </a:t>
            </a:r>
            <a:r>
              <a:rPr lang="en-US" sz="800" dirty="0">
                <a:hlinkClick r:id="rId4"/>
              </a:rPr>
              <a:t>https://www.hud.gov/press/press_releases_media_advisories/HUD_No_19_035</a:t>
            </a:r>
            <a:r>
              <a:rPr lang="en-US" sz="800" dirty="0"/>
              <a:t> </a:t>
            </a:r>
            <a:r>
              <a:rPr lang="en-US" sz="800" baseline="30000" dirty="0"/>
              <a:t>3 </a:t>
            </a:r>
            <a:r>
              <a:rPr lang="en-US" sz="800" dirty="0">
                <a:hlinkClick r:id="rId5"/>
              </a:rPr>
              <a:t>https://dataprivacylab.org/projects/onlineads/1071-1.pdf</a:t>
            </a:r>
            <a:endParaRPr lang="en-US" sz="800" dirty="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In 2017 “4,000+ disabled and elderly Arkansans saw their Medicaid benefits cut due to an unannounced rule change.”</a:t>
            </a:r>
            <a:r>
              <a:rPr lang="en-US" sz="2800" baseline="30000" dirty="0"/>
              <a:t>1</a:t>
            </a:r>
          </a:p>
          <a:p>
            <a:r>
              <a:rPr lang="en-US" sz="2800" dirty="0"/>
              <a:t>In 2018, the AR Dept of Human Services was held in contempt of court over its use of the algorithm.</a:t>
            </a:r>
            <a:r>
              <a:rPr lang="en-US" sz="2800" baseline="30000" dirty="0"/>
              <a:t>2</a:t>
            </a:r>
          </a:p>
          <a:p>
            <a:r>
              <a:rPr lang="en-US" sz="2800" dirty="0"/>
              <a:t>Eventually, the state legislature cut benefits after a lengthy court battle – the algorithm won.</a:t>
            </a:r>
            <a:r>
              <a:rPr lang="en-US" sz="2800" baseline="30000" dirty="0"/>
              <a:t>3</a:t>
            </a:r>
          </a:p>
          <a:p>
            <a:r>
              <a:rPr lang="en-US" sz="1000" baseline="30000" dirty="0"/>
              <a:t>1 </a:t>
            </a:r>
            <a:r>
              <a:rPr lang="en-US" sz="1000" dirty="0">
                <a:hlinkClick r:id="rId3"/>
              </a:rPr>
              <a:t>https://arktimes.com/news/arkansas-reporter/2017/10/12/dhs-rule-change-threatens-disabled-care?oid=10388695</a:t>
            </a:r>
            <a:endParaRPr lang="en-US" sz="1000" dirty="0"/>
          </a:p>
          <a:p>
            <a:r>
              <a:rPr lang="en-US" sz="1000" baseline="30000" dirty="0"/>
              <a:t>2 </a:t>
            </a:r>
            <a:r>
              <a:rPr lang="en-US" sz="1000" dirty="0">
                <a:hlinkClick r:id="rId4"/>
              </a:rPr>
              <a:t>https://arktimes.com/news/arkansas-reporter/2018/05/31/archoices-rule-blocked</a:t>
            </a:r>
            <a:endParaRPr lang="en-US" sz="1000" dirty="0"/>
          </a:p>
          <a:p>
            <a:r>
              <a:rPr lang="en-US" sz="1000" baseline="30000" dirty="0"/>
              <a:t>3 </a:t>
            </a:r>
            <a:r>
              <a:rPr lang="en-US" sz="1000" dirty="0">
                <a:hlinkClick r:id="rId5"/>
              </a:rPr>
              <a:t>https://arktimes.com/arkansas-blog/2018/12/22/dhs-set-to-impose-medicaid-spending-caps-for-at-home-services-under-archoices</a:t>
            </a:r>
            <a:endParaRPr lang="en-US" sz="1000" dirty="0"/>
          </a:p>
          <a:p>
            <a:r>
              <a:rPr lang="en-US" sz="1000" baseline="30000" dirty="0"/>
              <a:t>4 </a:t>
            </a:r>
            <a:r>
              <a:rPr lang="en-US" sz="1000" dirty="0">
                <a:hlinkClick r:id="rId6"/>
              </a:rPr>
              <a:t>https://papers.ssrn.com/sol3/papers.cfm?abstract_id=1012360</a:t>
            </a:r>
            <a:endParaRPr lang="en-US" sz="1000" dirty="0"/>
          </a:p>
          <a:p>
            <a:pPr marL="0" indent="0">
              <a:buNone/>
            </a:pPr>
            <a:endParaRPr lang="en-US" sz="10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products over-relied on lighter-skinned males for training recognition models.</a:t>
            </a:r>
          </a:p>
          <a:p>
            <a:r>
              <a:rPr lang="en-US" sz="2600" dirty="0"/>
              <a:t>As a result, the faces of one of the researchers was not even detected, and the </a:t>
            </a:r>
            <a:r>
              <a:rPr lang="en-US" sz="2600" b="1" dirty="0"/>
              <a:t>task of identifying the genders </a:t>
            </a:r>
            <a:r>
              <a:rPr lang="en-US" sz="2600" dirty="0"/>
              <a:t>of African and European parliament members showed </a:t>
            </a:r>
            <a:r>
              <a:rPr lang="en-US" sz="2600" b="1" dirty="0"/>
              <a:t>a 1/3 failure rate for a 50/50 task</a:t>
            </a:r>
            <a:r>
              <a:rPr lang="en-US" sz="2600" dirty="0"/>
              <a:t>.</a:t>
            </a:r>
            <a:r>
              <a:rPr lang="en-US" sz="2600" baseline="30000" dirty="0"/>
              <a:t>1</a:t>
            </a:r>
          </a:p>
          <a:p>
            <a:r>
              <a:rPr lang="en-US" sz="2600" dirty="0"/>
              <a:t>An FBI co-authored study indicates that facial recognition software is less accurate on darker skin.</a:t>
            </a:r>
            <a:r>
              <a:rPr lang="en-US" sz="2600" baseline="30000" dirty="0"/>
              <a:t>2</a:t>
            </a:r>
          </a:p>
          <a:p>
            <a:endParaRPr lang="en-US" sz="800" baseline="30000" dirty="0"/>
          </a:p>
          <a:p>
            <a:r>
              <a:rPr lang="en-US" sz="800" baseline="30000" dirty="0"/>
              <a:t>1 </a:t>
            </a:r>
            <a:r>
              <a:rPr lang="en-US" sz="800" dirty="0">
                <a:hlinkClick r:id="rId3"/>
              </a:rPr>
              <a:t>https://www.media.mit.edu/projects/gender-shades/overview/</a:t>
            </a:r>
            <a:r>
              <a:rPr lang="en-US" sz="800" dirty="0"/>
              <a:t> </a:t>
            </a:r>
            <a:r>
              <a:rPr lang="en-US" sz="800" baseline="30000" dirty="0"/>
              <a:t>2 </a:t>
            </a:r>
            <a:r>
              <a:rPr lang="en-US" sz="800" dirty="0">
                <a:hlinkClick r:id="rId4"/>
              </a:rPr>
              <a:t>https://www.perpetuallineup.org/</a:t>
            </a:r>
            <a:endParaRPr lang="en-US" sz="800" dirty="0"/>
          </a:p>
          <a:p>
            <a:r>
              <a:rPr lang="en-US" sz="800" baseline="30000" dirty="0"/>
              <a:t>3 </a:t>
            </a:r>
            <a:r>
              <a:rPr lang="en-US" sz="800" dirty="0">
                <a:hlinkClick r:id="rId5"/>
              </a:rPr>
              <a:t>https://apnews.com/9406d44edad083ee04e28646ead58ec7?utm_source=Twitter&amp;utm_campaign=SocialFlow&amp;utm_medium=AP</a:t>
            </a:r>
            <a:br>
              <a:rPr lang="en-US" sz="800" dirty="0"/>
            </a:br>
            <a:r>
              <a:rPr lang="en-US" sz="800" baseline="30000" dirty="0"/>
              <a:t>4 </a:t>
            </a:r>
            <a:r>
              <a:rPr lang="en-US" sz="800" dirty="0"/>
              <a:t> </a:t>
            </a:r>
            <a:r>
              <a:rPr lang="en-US" sz="800" dirty="0">
                <a:hlinkClick r:id="rId6"/>
              </a:rPr>
              <a:t>https://www.theverge.com/2020/3/24/21192333/speech-recognition-amazon-microsoft-google-ibm-apple-siri-alexa-cortana-voice-assistant</a:t>
            </a:r>
            <a:br>
              <a:rPr lang="en-US" sz="800" dirty="0"/>
            </a:br>
            <a:r>
              <a:rPr lang="en-US" sz="800" baseline="30000" dirty="0"/>
              <a:t>5</a:t>
            </a:r>
            <a:r>
              <a:rPr lang="en-US" sz="800" dirty="0"/>
              <a:t> </a:t>
            </a:r>
            <a:r>
              <a:rPr lang="en-US" sz="800" dirty="0">
                <a:hlinkClick r:id="rId7"/>
              </a:rPr>
              <a:t>https://arstechnica.com/tech-policy/2020/06/detroit-police-chief-admits-facial-recognition-is-wrong-96-of-the-time/</a:t>
            </a:r>
            <a:br>
              <a:rPr lang="en-US" sz="800" dirty="0"/>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-A Hippocratic Oath for artificial intelligence practitioners, </a:t>
            </a:r>
            <a:br>
              <a:rPr lang="en-US"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dirty="0"/>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a:t>
            </a:r>
            <a:r>
              <a:rPr lang="en-US" sz="1200" dirty="0" err="1"/>
              <a:t>william_A_dba</a:t>
            </a:r>
            <a:endParaRPr lang="en-US" sz="1200" dirty="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1471</TotalTime>
  <Words>12987</Words>
  <Application>Microsoft Office PowerPoint</Application>
  <PresentationFormat>On-screen Show (16:9)</PresentationFormat>
  <Paragraphs>991</Paragraphs>
  <Slides>57</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37</cp:revision>
  <dcterms:created xsi:type="dcterms:W3CDTF">2020-02-04T03:54:30Z</dcterms:created>
  <dcterms:modified xsi:type="dcterms:W3CDTF">2020-07-02T13:46:41Z</dcterms:modified>
</cp:coreProperties>
</file>